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62" r:id="rId12"/>
    <p:sldId id="259" r:id="rId13"/>
    <p:sldId id="261" r:id="rId14"/>
    <p:sldId id="257" r:id="rId15"/>
    <p:sldId id="270" r:id="rId16"/>
    <p:sldId id="280" r:id="rId17"/>
    <p:sldId id="272" r:id="rId18"/>
    <p:sldId id="279" r:id="rId19"/>
    <p:sldId id="278" r:id="rId20"/>
    <p:sldId id="277" r:id="rId21"/>
    <p:sldId id="275" r:id="rId22"/>
    <p:sldId id="273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2DDE08-2278-45D6-95E8-24881DDDF8AE}" type="datetimeFigureOut">
              <a:rPr lang="pl-PL" smtClean="0"/>
              <a:t>16.09.2017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D90324-B946-4455-9604-E7BAD7A57487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FdEtnbesXXw/T0jpOk-UHHI/AAAAAAAAAWc/hwx8-eDes5k/s1600/Emil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7014"/>
            <a:ext cx="6912768" cy="4776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9208" y="515719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Czytać każdy może!</a:t>
            </a:r>
            <a:endParaRPr lang="pl-PL" sz="6000" b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http://www.pbc.rzeszow.pl/images/stories/loga/pbw_syg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152128" cy="9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45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://www.calapolskaczytadzieciom.pl/ckfinder_pliki/images/wyc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51" y="142205"/>
            <a:ext cx="2592288" cy="3888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ttp://ecsmedia.pl/c/wychowac-milosnika-ksiazki-czyli-czytelnictwo-i-okolice-b-iext62957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42623"/>
            <a:ext cx="2252467" cy="3788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http://www.matras.pl/media/catalog/product/z/_/z_dzieckiem_w_swiat_wartosci_IMAGE1_309804_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42622"/>
            <a:ext cx="2448272" cy="376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http://www.sbp.pl/repository/produkt/194_0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4"/>
            <a:ext cx="2664296" cy="3744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wydawnictwo.uni.lodz.pl/covers/77e06f0905eb5ffa0f38b229d3c68ed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57261"/>
            <a:ext cx="2466433" cy="35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Candara" panose="020E0502030303020204" pitchFamily="34" charset="0"/>
              </a:rPr>
              <a:t>Przyjemności pojawiające się w kontakcie z książką</a:t>
            </a:r>
            <a:endParaRPr lang="pl-PL" dirty="0">
              <a:latin typeface="Candara" panose="020E0502030303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48840"/>
            <a:ext cx="8229600" cy="372843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ndara" panose="020E0502030303020204" pitchFamily="34" charset="0"/>
              </a:rPr>
              <a:t>p</a:t>
            </a:r>
            <a:r>
              <a:rPr lang="pl-PL" sz="3600" dirty="0" smtClean="0">
                <a:latin typeface="Candara" panose="020E0502030303020204" pitchFamily="34" charset="0"/>
              </a:rPr>
              <a:t>rzyjemność słuchania lub czytania</a:t>
            </a:r>
          </a:p>
          <a:p>
            <a:r>
              <a:rPr lang="pl-PL" sz="3600" dirty="0">
                <a:latin typeface="Candara" panose="020E0502030303020204" pitchFamily="34" charset="0"/>
              </a:rPr>
              <a:t>p</a:t>
            </a:r>
            <a:r>
              <a:rPr lang="pl-PL" sz="3600" dirty="0" smtClean="0">
                <a:latin typeface="Candara" panose="020E0502030303020204" pitchFamily="34" charset="0"/>
              </a:rPr>
              <a:t>rzyjemność przeżywania emocji </a:t>
            </a:r>
          </a:p>
          <a:p>
            <a:r>
              <a:rPr lang="pl-PL" sz="3600" dirty="0">
                <a:latin typeface="Candara" panose="020E0502030303020204" pitchFamily="34" charset="0"/>
              </a:rPr>
              <a:t>p</a:t>
            </a:r>
            <a:r>
              <a:rPr lang="pl-PL" sz="3600" dirty="0" smtClean="0">
                <a:latin typeface="Candara" panose="020E0502030303020204" pitchFamily="34" charset="0"/>
              </a:rPr>
              <a:t>rzyjemność poznawania</a:t>
            </a:r>
          </a:p>
          <a:p>
            <a:r>
              <a:rPr lang="pl-PL" sz="3600" dirty="0">
                <a:latin typeface="Candara" panose="020E0502030303020204" pitchFamily="34" charset="0"/>
              </a:rPr>
              <a:t>p</a:t>
            </a:r>
            <a:r>
              <a:rPr lang="pl-PL" sz="3600" dirty="0" smtClean="0">
                <a:latin typeface="Candara" panose="020E0502030303020204" pitchFamily="34" charset="0"/>
              </a:rPr>
              <a:t>rzyjemność marzenia</a:t>
            </a:r>
            <a:endParaRPr lang="pl-PL" sz="3600" dirty="0">
              <a:latin typeface="Candara" panose="020E0502030303020204" pitchFamily="34" charset="0"/>
            </a:endParaRPr>
          </a:p>
        </p:txBody>
      </p:sp>
      <p:pic>
        <p:nvPicPr>
          <p:cNvPr id="2050" name="Picture 2" descr="http://mrglashan.yolasite.com/resources/school_reading_boy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191067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40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2000" dirty="0">
                <a:latin typeface="Candara" panose="020E0502030303020204" pitchFamily="34" charset="0"/>
              </a:rPr>
              <a:t>Pierwsze książki dziecka powinny być </a:t>
            </a:r>
            <a:r>
              <a:rPr lang="pl-PL" sz="2000" dirty="0" smtClean="0">
                <a:latin typeface="Candara" panose="020E0502030303020204" pitchFamily="34" charset="0"/>
              </a:rPr>
              <a:t>krótkie. </a:t>
            </a:r>
          </a:p>
          <a:p>
            <a:r>
              <a:rPr lang="pl-PL" sz="2000" dirty="0">
                <a:latin typeface="Candara" panose="020E0502030303020204" pitchFamily="34" charset="0"/>
              </a:rPr>
              <a:t>Upewnijcie się, czy dziecko jest w stanie zrozumieć słowa zawarte </a:t>
            </a:r>
            <a:r>
              <a:rPr lang="pl-PL" sz="2000" dirty="0" smtClean="0">
                <a:latin typeface="Candara" panose="020E0502030303020204" pitchFamily="34" charset="0"/>
              </a:rPr>
              <a:t/>
            </a:r>
            <a:br>
              <a:rPr lang="pl-PL" sz="2000" dirty="0" smtClean="0">
                <a:latin typeface="Candara" panose="020E0502030303020204" pitchFamily="34" charset="0"/>
              </a:rPr>
            </a:br>
            <a:r>
              <a:rPr lang="pl-PL" sz="2000" dirty="0" smtClean="0">
                <a:latin typeface="Candara" panose="020E0502030303020204" pitchFamily="34" charset="0"/>
              </a:rPr>
              <a:t>w </a:t>
            </a:r>
            <a:r>
              <a:rPr lang="pl-PL" sz="2000" dirty="0">
                <a:latin typeface="Candara" panose="020E0502030303020204" pitchFamily="34" charset="0"/>
              </a:rPr>
              <a:t>tekście. </a:t>
            </a:r>
          </a:p>
          <a:p>
            <a:r>
              <a:rPr lang="pl-PL" sz="2000" dirty="0">
                <a:latin typeface="Candara" panose="020E0502030303020204" pitchFamily="34" charset="0"/>
              </a:rPr>
              <a:t>Dziecko chętnie słucha czytanej książki, gdy atmosfera jest miła </a:t>
            </a:r>
            <a:r>
              <a:rPr lang="pl-PL" sz="2000" dirty="0" smtClean="0">
                <a:latin typeface="Candara" panose="020E0502030303020204" pitchFamily="34" charset="0"/>
              </a:rPr>
              <a:t/>
            </a:r>
            <a:br>
              <a:rPr lang="pl-PL" sz="2000" dirty="0" smtClean="0">
                <a:latin typeface="Candara" panose="020E0502030303020204" pitchFamily="34" charset="0"/>
              </a:rPr>
            </a:br>
            <a:r>
              <a:rPr lang="pl-PL" sz="2000" dirty="0" smtClean="0">
                <a:latin typeface="Candara" panose="020E0502030303020204" pitchFamily="34" charset="0"/>
              </a:rPr>
              <a:t>i </a:t>
            </a:r>
            <a:r>
              <a:rPr lang="pl-PL" sz="2000" dirty="0">
                <a:latin typeface="Candara" panose="020E0502030303020204" pitchFamily="34" charset="0"/>
              </a:rPr>
              <a:t>przytulna. </a:t>
            </a:r>
          </a:p>
          <a:p>
            <a:r>
              <a:rPr lang="pl-PL" sz="2000" dirty="0">
                <a:latin typeface="Candara" panose="020E0502030303020204" pitchFamily="34" charset="0"/>
              </a:rPr>
              <a:t>Na prośbę dziecka czytajcie te same książki wielokrotnie. </a:t>
            </a:r>
          </a:p>
          <a:p>
            <a:r>
              <a:rPr lang="pl-PL" sz="2000" dirty="0">
                <a:latin typeface="Candara" panose="020E0502030303020204" pitchFamily="34" charset="0"/>
              </a:rPr>
              <a:t>Nawet gdy dziecko nauczy się czytać samodzielnie, czytajcie mu nadal jeżeli tego będzie chciało. </a:t>
            </a:r>
          </a:p>
          <a:p>
            <a:r>
              <a:rPr lang="pl-PL" sz="2000" dirty="0">
                <a:latin typeface="Candara" panose="020E0502030303020204" pitchFamily="34" charset="0"/>
              </a:rPr>
              <a:t>Wybierajcie książki dostosowane do zainteresowań dziecka, </a:t>
            </a:r>
            <a:r>
              <a:rPr lang="pl-PL" sz="2000" dirty="0" smtClean="0">
                <a:latin typeface="Candara" panose="020E0502030303020204" pitchFamily="34" charset="0"/>
              </a:rPr>
              <a:t/>
            </a:r>
            <a:br>
              <a:rPr lang="pl-PL" sz="2000" dirty="0" smtClean="0">
                <a:latin typeface="Candara" panose="020E0502030303020204" pitchFamily="34" charset="0"/>
              </a:rPr>
            </a:br>
            <a:r>
              <a:rPr lang="pl-PL" sz="2000" dirty="0" smtClean="0">
                <a:latin typeface="Candara" panose="020E0502030303020204" pitchFamily="34" charset="0"/>
              </a:rPr>
              <a:t>z </a:t>
            </a:r>
            <a:r>
              <a:rPr lang="pl-PL" sz="2000" dirty="0">
                <a:latin typeface="Candara" panose="020E0502030303020204" pitchFamily="34" charset="0"/>
              </a:rPr>
              <a:t>dobrymi ilustracjami. </a:t>
            </a:r>
            <a:endParaRPr lang="pl-PL" sz="2000" dirty="0" smtClean="0">
              <a:latin typeface="Candara" panose="020E0502030303020204" pitchFamily="34" charset="0"/>
            </a:endParaRPr>
          </a:p>
          <a:p>
            <a:r>
              <a:rPr lang="pl-PL" sz="2000" dirty="0">
                <a:latin typeface="Candara" panose="020E0502030303020204" pitchFamily="34" charset="0"/>
              </a:rPr>
              <a:t>Nie bójcie się starych, klasycznych baśni. One przekazują prawdę </a:t>
            </a:r>
            <a:r>
              <a:rPr lang="pl-PL" sz="2000" dirty="0" smtClean="0">
                <a:latin typeface="Candara" panose="020E0502030303020204" pitchFamily="34" charset="0"/>
              </a:rPr>
              <a:t/>
            </a:r>
            <a:br>
              <a:rPr lang="pl-PL" sz="2000" dirty="0" smtClean="0">
                <a:latin typeface="Candara" panose="020E0502030303020204" pitchFamily="34" charset="0"/>
              </a:rPr>
            </a:br>
            <a:r>
              <a:rPr lang="pl-PL" sz="2000" dirty="0" smtClean="0">
                <a:latin typeface="Candara" panose="020E0502030303020204" pitchFamily="34" charset="0"/>
              </a:rPr>
              <a:t>o człowieku.</a:t>
            </a:r>
          </a:p>
          <a:p>
            <a:r>
              <a:rPr lang="pl-PL" sz="2000" dirty="0">
                <a:latin typeface="Candara" panose="020E0502030303020204" pitchFamily="34" charset="0"/>
              </a:rPr>
              <a:t>Bajki, opowieści fantastyczne rozwijają myślenie abstrakcyjne. </a:t>
            </a:r>
            <a:endParaRPr lang="pl-PL" sz="2000" dirty="0" smtClean="0">
              <a:latin typeface="Candara" panose="020E0502030303020204" pitchFamily="34" charset="0"/>
            </a:endParaRPr>
          </a:p>
          <a:p>
            <a:r>
              <a:rPr lang="pl-PL" sz="2000" dirty="0">
                <a:latin typeface="Candara" panose="020E0502030303020204" pitchFamily="34" charset="0"/>
              </a:rPr>
              <a:t>Nauczcie dziecko szanować książki, utrzymywać je w czystości </a:t>
            </a:r>
            <a:r>
              <a:rPr lang="pl-PL" sz="2000" dirty="0" smtClean="0">
                <a:latin typeface="Candara" panose="020E0502030303020204" pitchFamily="34" charset="0"/>
              </a:rPr>
              <a:t/>
            </a:r>
            <a:br>
              <a:rPr lang="pl-PL" sz="2000" dirty="0" smtClean="0">
                <a:latin typeface="Candara" panose="020E0502030303020204" pitchFamily="34" charset="0"/>
              </a:rPr>
            </a:br>
            <a:r>
              <a:rPr lang="pl-PL" sz="2000" dirty="0" smtClean="0">
                <a:latin typeface="Candara" panose="020E0502030303020204" pitchFamily="34" charset="0"/>
              </a:rPr>
              <a:t>i w </a:t>
            </a:r>
            <a:r>
              <a:rPr lang="pl-PL" sz="2000" dirty="0">
                <a:latin typeface="Candara" panose="020E0502030303020204" pitchFamily="34" charset="0"/>
              </a:rPr>
              <a:t>dobrym stanie.</a:t>
            </a:r>
          </a:p>
          <a:p>
            <a:endParaRPr lang="pl-PL" sz="2000" dirty="0">
              <a:latin typeface="Candara" panose="020E0502030303020204" pitchFamily="34" charset="0"/>
            </a:endParaRP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24799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uzeumpinczow.pl/wp-content/uploads/2015/01/Ba%C5%9Bnie-sc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51" y="260648"/>
            <a:ext cx="297967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atic.dvdmax.pl/basnie-grim-twarda-bracia-grimm-ksiAZka_midi_168876_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544" y="836712"/>
            <a:ext cx="3083408" cy="46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ksiegarnia-szkolna-lublin.pl/images/u%20z%C5%82otego%20%C5%BAr%C3%B3d%C5%82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76966"/>
            <a:ext cx="3389814" cy="49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01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static.dvdmax.pl/martynka-wielka-ksiega-przygod-twarda-gilbert-delahaye-marcel-marlier-ksiAZka_midi_166632_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736304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http://www.wyd-literatura.com.pl/foto/warianty/950/600/opowiadania-i-bajki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5500"/>
            <a:ext cx="2592288" cy="3914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cdn.virtualo.pl/media_images/large/114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118" y="3789040"/>
            <a:ext cx="3369975" cy="29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http://www.swiatksiazki.pl/typo3temp/pics/9f5ccc9c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79870"/>
            <a:ext cx="2592288" cy="371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upolujebooka.pl/_data/offer/000002/00012650/puc__bursztyn_i_gosci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18" y="1029971"/>
            <a:ext cx="2592288" cy="390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http://static5.redcart.pl/templates/images/thumb/9462/432/600/pl/0/templates/images/products/9462/6f4dc0410ace549f07d69e00f82d804d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596909" cy="3681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90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wolnelektury.pl/media/book/cover/tajemniczy-ogro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86823"/>
            <a:ext cx="3024336" cy="42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ecsmedia.pl/c/corka-czarownic-b-iext2450475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7492"/>
            <a:ext cx="2727176" cy="4175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http://oto-kiosk.nextore.pl/upload/publisher/Muza/audio/public/Hobbit-audio-co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79128"/>
            <a:ext cx="2511152" cy="377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://www.ambelucja.pl/images/products/zoom/Maly-Ksiaze-6333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88" y="237492"/>
            <a:ext cx="2565272" cy="36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http://static.dvdmax.pl/opowiesci-z-narnii-lew-czarownica-i-stara-szafa-c-s-lewis-zdjecia-z-filmu-ksiazka_midi_65097_000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24" y="2878087"/>
            <a:ext cx="2403802" cy="377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519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http://static2.intelimedia.pl/sub/Wladca-Pierscieni-Druzyna-Pierscienia-_bn1998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689" y="3401391"/>
            <a:ext cx="2280880" cy="340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Ok&amp;lstrok;adka ksi&amp;aogon;&amp;zdot;ki Kamienie na szani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83" y="-15849"/>
            <a:ext cx="2376265" cy="33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XvIZsFmuDrk/T3ax0a4pMNI/AAAAAAAAACE/Y_FWneKdNcw/s1600/ewanowa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01391"/>
            <a:ext cx="3085778" cy="34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virtualo.pl/media_images/large/103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" y="16112"/>
            <a:ext cx="215191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az 1" descr="http://img.interia.pl/kobieta/nimg/f/1/Oskar_pani_Roza_3890442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83" y="-7674"/>
            <a:ext cx="2201417" cy="33644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4" descr="Znalezione obrazy dla zapytania pilipiuk norweski dzienn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white"/>
              </a:solidFill>
            </a:endParaRPr>
          </a:p>
        </p:txBody>
      </p:sp>
      <p:sp>
        <p:nvSpPr>
          <p:cNvPr id="5" name="AutoShape 6" descr="Znalezione obrazy dla zapytania pilipiuk norweski dzienn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prstClr val="white"/>
              </a:solidFill>
            </a:endParaRPr>
          </a:p>
        </p:txBody>
      </p:sp>
      <p:pic>
        <p:nvPicPr>
          <p:cNvPr id="2052" name="Picture 4" descr="Ok&amp;lstrok;adka ksi&amp;aogon;&amp;zdot;ki Gwiazd naszych w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63" y="-15849"/>
            <a:ext cx="2370520" cy="337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01391"/>
            <a:ext cx="2922821" cy="34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9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2.bp.blogspot.com/-2OCY8ljoJF8/TcJlrzb-mGI/AAAAAAAABag/sj0WhkkspGg/s1600/MullBasniobor-os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282880" cy="358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 descr="http://dziupla.sowa.pl/f/j61m2o8ajrx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9680"/>
            <a:ext cx="2376263" cy="342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d-nm.ppstatic.pl/kadr/k/r/cf/ba/50dc6b896496c_o,size,933x0,q,70,h,110a8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051"/>
            <a:ext cx="2304256" cy="360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https://salonposnania.files.wordpress.com/2012/04/magiczne_drzewo_olbrzym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85653"/>
            <a:ext cx="2520280" cy="3588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Znalezione obrazy dla zapytania harry potter ksi&amp;aogon;&amp;zdot;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43" y="764704"/>
            <a:ext cx="2478679" cy="37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4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ttp://vignette2.wikia.nocookie.net/dziedzictwo/images/6/62/Eragon-ok%C5%82adka.jpg/revision/latest?cb=20100216195810&amp;path-prefix=p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4213"/>
            <a:ext cx="216880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http://ecsmedia.pl/c/trylogia-igrzyska-smierci-b-iext273658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50729"/>
            <a:ext cx="2168804" cy="3268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7" y="81146"/>
            <a:ext cx="2170744" cy="343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k&amp;lstrok;adka ksi&amp;aogon;&amp;zdot;ki Z&amp;lstrok;odziej pioru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94" y="3550729"/>
            <a:ext cx="2224952" cy="326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Znalezione obrazy dla zapytania Niezgodna Roth V. ksi&amp;aogon;&amp;zdot;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437" y="3550728"/>
            <a:ext cx="2170744" cy="326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 descr="http://ecsmedia.pl/c/zwiadowcy-ksiega-1-ruiny-gorlanu-b-iext3915492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19" y="86317"/>
            <a:ext cx="2216326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72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Ok&amp;lstrok;adka ksi&amp;aogon;&amp;zdot;ki Zmierz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88"/>
            <a:ext cx="2476711" cy="35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k&amp;lstrok;adka ksi&amp;aogon;&amp;zdot;ki Miasto ko&amp;sacute;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77" y="-12050"/>
            <a:ext cx="2499721" cy="35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Znalezione obrazy dla zapytania sapkowski wied&amp;zacute;min ostatnie &amp;zdot;yczenie ksi&amp;aogon;&amp;zdot;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535296"/>
            <a:ext cx="2333662" cy="332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Znalezione obrazy dla zapytania wi&amp;eogon;zie&amp;nacute; labiryntu ksi&amp;aogon;&amp;zdot;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373" y="7470"/>
            <a:ext cx="2452556" cy="353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Znalezione obrazy dla zapytania zawsze przy mnie stój ksi&amp;aogon;&amp;zdot;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049" y="3559784"/>
            <a:ext cx="2190015" cy="329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Znalezione obrazy dla zapytania nicholas sparks ksi&amp;aogon;&amp;zdot;k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78" y="3554100"/>
            <a:ext cx="2306722" cy="330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Znalezione obrazy dla zapytania stephen king ksi&amp;aogon;&amp;zdot;k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381" y="7471"/>
            <a:ext cx="2480941" cy="35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58" y="3543696"/>
            <a:ext cx="2181026" cy="331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30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6859" y="9144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 smtClean="0">
                <a:latin typeface="Candara" panose="020E0502030303020204" pitchFamily="34" charset="0"/>
              </a:rPr>
              <a:t>Czytanie</a:t>
            </a:r>
            <a:r>
              <a:rPr lang="pl-PL" dirty="0">
                <a:latin typeface="Candara" panose="020E0502030303020204" pitchFamily="34" charset="0"/>
              </a:rPr>
              <a:t>, to nie tylko przyjemność, pozyskiwanie wiedzy i kształtowanie wrażliwości. </a:t>
            </a:r>
            <a:endParaRPr lang="pl-PL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endParaRPr lang="pl-PL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pl-PL" dirty="0" smtClean="0">
                <a:latin typeface="Candara" panose="020E0502030303020204" pitchFamily="34" charset="0"/>
              </a:rPr>
              <a:t>Czytanie jest </a:t>
            </a:r>
            <a:r>
              <a:rPr lang="pl-PL" dirty="0">
                <a:latin typeface="Candara" panose="020E0502030303020204" pitchFamily="34" charset="0"/>
              </a:rPr>
              <a:t>jednym z </a:t>
            </a:r>
            <a:r>
              <a:rPr lang="pl-PL" dirty="0" smtClean="0">
                <a:latin typeface="Candara" panose="020E0502030303020204" pitchFamily="34" charset="0"/>
              </a:rPr>
              <a:t>najlepszych sposobów </a:t>
            </a:r>
            <a:r>
              <a:rPr lang="pl-PL" dirty="0">
                <a:latin typeface="Candara" panose="020E0502030303020204" pitchFamily="34" charset="0"/>
              </a:rPr>
              <a:t>doskonalenia skomplikowanych funkcji naszego mózgu. </a:t>
            </a:r>
          </a:p>
        </p:txBody>
      </p:sp>
      <p:pic>
        <p:nvPicPr>
          <p:cNvPr id="4098" name="Picture 2" descr="http://naukawpolsce.pap.pl/Data/Thumbs/_plugins/information/394011/MTAyNHg3Njg,13152626_1315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17032"/>
            <a:ext cx="2292456" cy="25914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4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ecsmedia.pl/c/ilustrowana-encyklopedia-w-pytaniach-i-odpowiedziach-b-iext62686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501"/>
            <a:ext cx="2682789" cy="34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wydawnictwoliterackie.pl/resources/1/Suminska_Dlaczego%20oczy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85" y="137206"/>
            <a:ext cx="2772270" cy="30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ecsmedia.pl/c/bardzo-ilustrowana-historia-malarstwa-b-iext6132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9501"/>
            <a:ext cx="2554156" cy="357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ecsmedia.pl/c/planeta-ziemia-geologia-dla-dzieci-i-mlodziezy-b-iext276208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3277550" cy="327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matras.pl/media/catalog/product/e/n/encyklopedia_wiedza_w_pytaniach_i_odpowiedziach_IMAGE1_268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01" y="2462934"/>
            <a:ext cx="3273091" cy="417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nalezione obrazy dla zapytania odkrycia i wynalazki ksi&amp;aogon;&amp;zdot;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87" y="2824542"/>
            <a:ext cx="2724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56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http://static.dvdmax.pl/fascynujaca-motoryzacja-tw-ksiAZka_midi_381103_00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947"/>
            <a:ext cx="3960440" cy="5273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 descr="http://tomaszow.pl/img/newsy/galeria/big/59b90e1005a220e2ebc542eb9d950b1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9161"/>
            <a:ext cx="3702228" cy="517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/>
          <p:cNvPicPr/>
          <p:nvPr/>
        </p:nvPicPr>
        <p:blipFill>
          <a:blip r:embed="rId4"/>
          <a:stretch>
            <a:fillRect/>
          </a:stretch>
        </p:blipFill>
        <p:spPr>
          <a:xfrm>
            <a:off x="2411164" y="1888799"/>
            <a:ext cx="34575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29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pl-PL" sz="5400" dirty="0" smtClean="0">
                <a:latin typeface="Candara" panose="020E0502030303020204" pitchFamily="34" charset="0"/>
              </a:rPr>
              <a:t>Dziękuję za uwagę</a:t>
            </a:r>
          </a:p>
          <a:p>
            <a:pPr marL="137160" indent="0">
              <a:buNone/>
            </a:pPr>
            <a:endParaRPr lang="pl-PL" sz="2000" dirty="0" smtClean="0">
              <a:latin typeface="Candara" panose="020E0502030303020204" pitchFamily="34" charset="0"/>
            </a:endParaRPr>
          </a:p>
          <a:p>
            <a:pPr marL="137160" indent="0">
              <a:buNone/>
            </a:pPr>
            <a:endParaRPr lang="pl-PL" sz="2000" dirty="0">
              <a:latin typeface="Candara" panose="020E0502030303020204" pitchFamily="34" charset="0"/>
            </a:endParaRPr>
          </a:p>
          <a:p>
            <a:pPr marL="137160" indent="0">
              <a:buNone/>
            </a:pPr>
            <a:endParaRPr lang="pl-PL" sz="2000" dirty="0" smtClean="0">
              <a:latin typeface="Candara" panose="020E0502030303020204" pitchFamily="34" charset="0"/>
            </a:endParaRPr>
          </a:p>
          <a:p>
            <a:pPr marL="137160" indent="0">
              <a:buNone/>
            </a:pPr>
            <a:r>
              <a:rPr lang="pl-PL" sz="2000" dirty="0" smtClean="0">
                <a:latin typeface="Candara" panose="020E0502030303020204" pitchFamily="34" charset="0"/>
              </a:rPr>
              <a:t>Piotr Boczar </a:t>
            </a:r>
          </a:p>
          <a:p>
            <a:pPr marL="137160" indent="0">
              <a:buNone/>
            </a:pPr>
            <a:r>
              <a:rPr lang="pl-PL" sz="2000" dirty="0" smtClean="0">
                <a:latin typeface="Candara" panose="020E0502030303020204" pitchFamily="34" charset="0"/>
              </a:rPr>
              <a:t>PBW w Krośnie Filia w Brzozowie</a:t>
            </a:r>
            <a:endParaRPr lang="pl-PL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6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pomaga nam rozwijać język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i </a:t>
            </a:r>
            <a:r>
              <a:rPr lang="pl-PL" sz="4000" dirty="0">
                <a:latin typeface="Candara" panose="020E0502030303020204" pitchFamily="34" charset="0"/>
              </a:rPr>
              <a:t>słownictwo. Uczy nas </a:t>
            </a:r>
            <a:r>
              <a:rPr lang="pl-PL" sz="4000" dirty="0" smtClean="0">
                <a:latin typeface="Candara" panose="020E0502030303020204" pitchFamily="34" charset="0"/>
              </a:rPr>
              <a:t>wyrażać myśli </a:t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i </a:t>
            </a:r>
            <a:r>
              <a:rPr lang="pl-PL" sz="4000" dirty="0">
                <a:latin typeface="Candara" panose="020E0502030303020204" pitchFamily="34" charset="0"/>
              </a:rPr>
              <a:t>rozumieć innych.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6" name="Picture 4" descr="http://i.huffpost.com/gen/1235652/thumbs/o-CHILD-READING-face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036" y="3284984"/>
            <a:ext cx="4251241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80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rozwija myślenie. Dostarcza </a:t>
            </a:r>
            <a:r>
              <a:rPr lang="pl-PL" sz="4000" dirty="0" smtClean="0">
                <a:latin typeface="Candara" panose="020E0502030303020204" pitchFamily="34" charset="0"/>
              </a:rPr>
              <a:t>nowych </a:t>
            </a:r>
            <a:r>
              <a:rPr lang="pl-PL" sz="4000" dirty="0">
                <a:latin typeface="Candara" panose="020E0502030303020204" pitchFamily="34" charset="0"/>
              </a:rPr>
              <a:t>pojęć myślowych i nowych idei, rozszerza naszą świadomość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i kształtuje nasz świat wewnętrzny. </a:t>
            </a:r>
            <a:endParaRPr lang="pl-PL" sz="4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150" name="Picture 6" descr="http://moodleshare.org/pluginfile.php/13563/mod_label/intro/Images/reading_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3"/>
            <a:ext cx="3312368" cy="22829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0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/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</a:t>
            </a:r>
            <a:r>
              <a:rPr lang="pl-PL" sz="4000" dirty="0" smtClean="0">
                <a:latin typeface="Candara" panose="020E0502030303020204" pitchFamily="34" charset="0"/>
              </a:rPr>
              <a:t>rozwija wyobraźnię, pobudza umiejętność tworzenia w umyśle obrazów, przedmiotów, sytuacji jeszcze nie zaistniałych </a:t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w rzeczywistości. </a:t>
            </a:r>
            <a:endParaRPr lang="pl-PL" sz="4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217790" cy="25922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3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709160"/>
          </a:xfrm>
        </p:spPr>
        <p:txBody>
          <a:bodyPr/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dostarcza nam wiedzy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o </a:t>
            </a:r>
            <a:r>
              <a:rPr lang="pl-PL" sz="4000" dirty="0">
                <a:latin typeface="Candara" panose="020E0502030303020204" pitchFamily="34" charset="0"/>
              </a:rPr>
              <a:t>innych krajach i kulturach,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o </a:t>
            </a:r>
            <a:r>
              <a:rPr lang="pl-PL" sz="4000" dirty="0">
                <a:latin typeface="Candara" panose="020E0502030303020204" pitchFamily="34" charset="0"/>
              </a:rPr>
              <a:t>przyrodzie, technice, historii, o tym wszystkim, </a:t>
            </a:r>
            <a:r>
              <a:rPr lang="pl-PL" sz="4000" dirty="0" smtClean="0">
                <a:latin typeface="Candara" panose="020E0502030303020204" pitchFamily="34" charset="0"/>
              </a:rPr>
              <a:t>co chcielibyśmy poznać lub zobaczyć. </a:t>
            </a:r>
            <a:endParaRPr lang="pl-PL" sz="4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6" name="Picture 4" descr="http://www.adayinfirstgrade.com/wp-content/uploads/2014/12/shutterstock_84861061-1024x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190164" cy="2654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3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Książki dostarczają przyjemności, rozrywki i emocji. Mogą rozśmieszyć </a:t>
            </a:r>
            <a:r>
              <a:rPr lang="pl-PL" sz="4000" dirty="0" smtClean="0">
                <a:latin typeface="Candara" panose="020E0502030303020204" pitchFamily="34" charset="0"/>
              </a:rPr>
              <a:t>straszyć lub </a:t>
            </a:r>
            <a:r>
              <a:rPr lang="pl-PL" sz="4000" dirty="0">
                <a:latin typeface="Candara" panose="020E0502030303020204" pitchFamily="34" charset="0"/>
              </a:rPr>
              <a:t>zasmucić. </a:t>
            </a:r>
            <a:endParaRPr lang="pl-PL" sz="4000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pl-PL" sz="4000" dirty="0" smtClean="0">
                <a:latin typeface="Candara" panose="020E0502030303020204" pitchFamily="34" charset="0"/>
              </a:rPr>
              <a:t>Mogą też pocieszyć i </a:t>
            </a:r>
            <a:r>
              <a:rPr lang="pl-PL" sz="4000" dirty="0">
                <a:latin typeface="Candara" panose="020E0502030303020204" pitchFamily="34" charset="0"/>
              </a:rPr>
              <a:t>wskazać nowe możliwości. </a:t>
            </a:r>
          </a:p>
        </p:txBody>
      </p:sp>
      <p:pic>
        <p:nvPicPr>
          <p:cNvPr id="7170" name="Picture 2" descr="http://www.rjwhelan.co.nz/poetry/poetry%20images/express-your-feelin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573016"/>
            <a:ext cx="2476243" cy="3179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5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rozwija nasze uczucia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i </a:t>
            </a:r>
            <a:r>
              <a:rPr lang="pl-PL" sz="4000" dirty="0">
                <a:latin typeface="Candara" panose="020E0502030303020204" pitchFamily="34" charset="0"/>
              </a:rPr>
              <a:t>zdolność do empatii.  Skłania do refleksji nad tym, co słuszne, a co nie, co dobre, a co złe. </a:t>
            </a:r>
            <a:endParaRPr lang="pl-PL" sz="4000" dirty="0" smtClean="0">
              <a:latin typeface="Candara" panose="020E0502030303020204" pitchFamily="34" charset="0"/>
            </a:endParaRPr>
          </a:p>
          <a:p>
            <a:pPr marL="0" indent="0" algn="just">
              <a:buNone/>
            </a:pPr>
            <a:r>
              <a:rPr lang="pl-PL" sz="4000" dirty="0" smtClean="0">
                <a:latin typeface="Candara" panose="020E0502030303020204" pitchFamily="34" charset="0"/>
              </a:rPr>
              <a:t>Kształtuje charakter.</a:t>
            </a:r>
            <a:endParaRPr lang="pl-PL" sz="4000" dirty="0">
              <a:latin typeface="Candara" panose="020E0502030303020204" pitchFamily="34" charset="0"/>
            </a:endParaRPr>
          </a:p>
        </p:txBody>
      </p:sp>
      <p:pic>
        <p:nvPicPr>
          <p:cNvPr id="9218" name="Picture 2" descr="http://www.e3va.org/wp-content/uploads/2013/11/boy-and-girl-rea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6191"/>
            <a:ext cx="4180531" cy="27870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84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709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4000" dirty="0">
                <a:latin typeface="Candara" panose="020E0502030303020204" pitchFamily="34" charset="0"/>
              </a:rPr>
              <a:t>Książka jest częścią naszego dziedzictwa kulturowego. Dzięki niej mamy wspólne doświadczenia </a:t>
            </a:r>
            <a:r>
              <a:rPr lang="pl-PL" sz="4000" dirty="0" smtClean="0">
                <a:latin typeface="Candara" panose="020E0502030303020204" pitchFamily="34" charset="0"/>
              </a:rPr>
              <a:t/>
            </a:r>
            <a:br>
              <a:rPr lang="pl-PL" sz="4000" dirty="0" smtClean="0">
                <a:latin typeface="Candara" panose="020E0502030303020204" pitchFamily="34" charset="0"/>
              </a:rPr>
            </a:br>
            <a:r>
              <a:rPr lang="pl-PL" sz="4000" dirty="0" smtClean="0">
                <a:latin typeface="Candara" panose="020E0502030303020204" pitchFamily="34" charset="0"/>
              </a:rPr>
              <a:t>i </a:t>
            </a:r>
            <a:r>
              <a:rPr lang="pl-PL" sz="4000" dirty="0">
                <a:latin typeface="Candara" panose="020E0502030303020204" pitchFamily="34" charset="0"/>
              </a:rPr>
              <a:t>punkty odniesienia.</a:t>
            </a:r>
          </a:p>
        </p:txBody>
      </p:sp>
      <p:pic>
        <p:nvPicPr>
          <p:cNvPr id="1030" name="Picture 6" descr="http://www.research-in-germany.org/mediaObject/en/Discover-Germany/Woman_in_a_german_library_Eric-Lichtenscheidt_DAAD/original/Woman_in_a_german_library_Eric+Lichtenscheidt_D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559486"/>
            <a:ext cx="4583167" cy="3055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891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1130</TotalTime>
  <Words>140</Words>
  <Application>Microsoft Office PowerPoint</Application>
  <PresentationFormat>Pokaz na ekranie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Wierzchołek</vt:lpstr>
      <vt:lpstr>Czytać każdy może!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Przyjemności pojawiające się w kontakcie z książką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Pedagogiczna Biblioteka Wojewódzka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Boczar</dc:creator>
  <cp:lastModifiedBy>Piotr Boczar</cp:lastModifiedBy>
  <cp:revision>69</cp:revision>
  <dcterms:created xsi:type="dcterms:W3CDTF">2016-01-21T08:22:55Z</dcterms:created>
  <dcterms:modified xsi:type="dcterms:W3CDTF">2017-09-16T08:10:14Z</dcterms:modified>
</cp:coreProperties>
</file>